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60" r:id="rId2"/>
    <p:sldId id="269" r:id="rId3"/>
    <p:sldId id="273" r:id="rId4"/>
    <p:sldId id="275" r:id="rId5"/>
    <p:sldId id="276" r:id="rId6"/>
    <p:sldId id="277" r:id="rId7"/>
    <p:sldId id="270" r:id="rId8"/>
    <p:sldId id="272" r:id="rId9"/>
    <p:sldId id="267" r:id="rId10"/>
    <p:sldId id="271" r:id="rId11"/>
    <p:sldId id="268" r:id="rId12"/>
    <p:sldId id="278" r:id="rId13"/>
    <p:sldId id="279" r:id="rId14"/>
    <p:sldId id="280" r:id="rId15"/>
    <p:sldId id="282" r:id="rId16"/>
    <p:sldId id="281" r:id="rId17"/>
    <p:sldId id="261" r:id="rId18"/>
    <p:sldId id="283" r:id="rId19"/>
    <p:sldId id="258" r:id="rId20"/>
    <p:sldId id="262" r:id="rId21"/>
    <p:sldId id="263" r:id="rId22"/>
    <p:sldId id="264" r:id="rId23"/>
    <p:sldId id="265" r:id="rId24"/>
    <p:sldId id="284" r:id="rId25"/>
    <p:sldId id="285" r:id="rId26"/>
    <p:sldId id="266"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199" autoAdjust="0"/>
    <p:restoredTop sz="94660"/>
  </p:normalViewPr>
  <p:slideViewPr>
    <p:cSldViewPr>
      <p:cViewPr varScale="1">
        <p:scale>
          <a:sx n="84" d="100"/>
          <a:sy n="84" d="100"/>
        </p:scale>
        <p:origin x="-1392" y="-6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12FE26-F7AD-4A72-8355-AF317994E1C3}" type="datetimeFigureOut">
              <a:rPr lang="en-US" smtClean="0"/>
              <a:pPr/>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165065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12FE26-F7AD-4A72-8355-AF317994E1C3}" type="datetimeFigureOut">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1582218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12FE26-F7AD-4A72-8355-AF317994E1C3}" type="datetimeFigureOut">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702345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12FE26-F7AD-4A72-8355-AF317994E1C3}" type="datetimeFigureOut">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E9AA3-2220-40BB-95F0-7DA7C3CC6061}" type="slidenum">
              <a:rPr lang="en-US" smtClean="0"/>
              <a:pPr/>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4252044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12FE26-F7AD-4A72-8355-AF317994E1C3}" type="datetimeFigureOut">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1305773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512FE26-F7AD-4A72-8355-AF317994E1C3}" type="datetimeFigureOut">
              <a:rPr lang="en-US" smtClean="0"/>
              <a:pPr/>
              <a:t>9/19/2016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4249219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512FE26-F7AD-4A72-8355-AF317994E1C3}" type="datetimeFigureOut">
              <a:rPr lang="en-US" smtClean="0"/>
              <a:pPr/>
              <a:t>9/19/2016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2671118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12FE26-F7AD-4A72-8355-AF317994E1C3}" type="datetimeFigureOut">
              <a:rPr lang="en-US" smtClean="0"/>
              <a:pPr/>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1643086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12FE26-F7AD-4A72-8355-AF317994E1C3}" type="datetimeFigureOut">
              <a:rPr lang="en-US" smtClean="0"/>
              <a:pPr/>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2215254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12FE26-F7AD-4A72-8355-AF317994E1C3}" type="datetimeFigureOut">
              <a:rPr lang="en-US" smtClean="0"/>
              <a:pPr/>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300347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12FE26-F7AD-4A72-8355-AF317994E1C3}" type="datetimeFigureOut">
              <a:rPr lang="en-US" smtClean="0"/>
              <a:pPr/>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286401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12FE26-F7AD-4A72-8355-AF317994E1C3}" type="datetimeFigureOut">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207566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12FE26-F7AD-4A72-8355-AF317994E1C3}" type="datetimeFigureOut">
              <a:rPr lang="en-US" smtClean="0"/>
              <a:pPr/>
              <a:t>9/19/2016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115974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12FE26-F7AD-4A72-8355-AF317994E1C3}" type="datetimeFigureOut">
              <a:rPr lang="en-US" smtClean="0"/>
              <a:pPr/>
              <a:t>9/19/2016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306682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2FE26-F7AD-4A72-8355-AF317994E1C3}" type="datetimeFigureOut">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1275105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12FE26-F7AD-4A72-8355-AF317994E1C3}" type="datetimeFigureOut">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60952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12FE26-F7AD-4A72-8355-AF317994E1C3}" type="datetimeFigureOut">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4247059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55000"/>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512FE26-F7AD-4A72-8355-AF317994E1C3}" type="datetimeFigureOut">
              <a:rPr lang="en-US" smtClean="0"/>
              <a:pPr/>
              <a:t>9/19/2016</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EFE9AA3-2220-40BB-95F0-7DA7C3CC6061}" type="slidenum">
              <a:rPr lang="en-US" smtClean="0"/>
              <a:pPr/>
              <a:t>‹#›</a:t>
            </a:fld>
            <a:endParaRPr lang="en-US"/>
          </a:p>
        </p:txBody>
      </p:sp>
    </p:spTree>
    <p:extLst>
      <p:ext uri="{BB962C8B-B14F-4D97-AF65-F5344CB8AC3E}">
        <p14:creationId xmlns="" xmlns:p14="http://schemas.microsoft.com/office/powerpoint/2010/main" val="352101790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file:///C:\Users\Rao%20Dheeraj\Desktop\My%20MoDvie.mp4"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ideo" Target="file:///C:\Users\Rao%20Dheeraj\Desktop\My%20Movienew.mp4"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file:///C:\Users\Rao%20Dheeraj\Desktop\My%20Moviel.mp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video" Target="file:///C:\Users\Rao%20Dheeraj\Downloads\Hologram%20future%202.mp4"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encyclopedia.com/doc/1O11-scanner.html" TargetMode="External"/><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hyperlink" Target="http://www.encyclopedia.com/doc/1O11-barcode.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ideo" Target="file:///C:\Users\Rao%20Dheeraj\Downloads\HoloLens%20-%20Holo%20Lens%20Studio%20Demo%20-%20Windows%2010%20-%20Microsoft%20HoloLens.mp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file:///C:\Users\Rao%20Dheeraj\Desktop\My%20Moviek.mp4"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923330"/>
            <a:ext cx="9144000" cy="5934670"/>
          </a:xfrm>
          <a:prstGeom prst="rect">
            <a:avLst/>
          </a:prstGeom>
        </p:spPr>
      </p:pic>
      <p:sp>
        <p:nvSpPr>
          <p:cNvPr id="7" name="TextBox 6"/>
          <p:cNvSpPr txBox="1"/>
          <p:nvPr/>
        </p:nvSpPr>
        <p:spPr>
          <a:xfrm>
            <a:off x="0" y="0"/>
            <a:ext cx="9144000" cy="923330"/>
          </a:xfrm>
          <a:prstGeom prst="rect">
            <a:avLst/>
          </a:prstGeom>
          <a:solidFill>
            <a:schemeClr val="bg1">
              <a:lumMod val="95000"/>
              <a:lumOff val="5000"/>
            </a:schemeClr>
          </a:solidFill>
          <a:ln>
            <a:solidFill>
              <a:srgbClr val="0070C0"/>
            </a:solidFill>
          </a:ln>
        </p:spPr>
        <p:txBody>
          <a:bodyPr wrap="square" rtlCol="0">
            <a:spAutoFit/>
          </a:bodyPr>
          <a:lstStyle/>
          <a:p>
            <a:pPr algn="ctr"/>
            <a:r>
              <a:rPr lang="en-IN" sz="5400" b="1" dirty="0">
                <a:latin typeface="Comic Sans MS" panose="030F0702030302020204" pitchFamily="66" charset="0"/>
              </a:rPr>
              <a:t>“HOLOMANIAC”</a:t>
            </a:r>
          </a:p>
        </p:txBody>
      </p:sp>
      <p:pic>
        <p:nvPicPr>
          <p:cNvPr id="5" name="Picture 4"/>
          <p:cNvPicPr>
            <a:picLocks noChangeAspect="1"/>
          </p:cNvPicPr>
          <p:nvPr/>
        </p:nvPicPr>
        <p:blipFill>
          <a:blip r:embed="rId3" cstate="print">
            <a:biLevel thresh="75000"/>
            <a:extLst>
              <a:ext uri="{28A0092B-C50C-407E-A947-70E740481C1C}">
                <a14:useLocalDpi xmlns="" xmlns:a14="http://schemas.microsoft.com/office/drawing/2010/main" val="0"/>
              </a:ext>
            </a:extLst>
          </a:blip>
          <a:stretch>
            <a:fillRect/>
          </a:stretch>
        </p:blipFill>
        <p:spPr>
          <a:xfrm>
            <a:off x="56144" y="152400"/>
            <a:ext cx="1524000" cy="1514107"/>
          </a:xfrm>
          <a:prstGeom prst="rect">
            <a:avLst/>
          </a:prstGeom>
          <a:ln>
            <a:noFill/>
          </a:ln>
          <a:effectLst>
            <a:reflection blurRad="12700" stA="30000" endPos="30000" dist="5000" dir="5400000" sy="-100000" algn="bl" rotWithShape="0"/>
          </a:effectLst>
          <a:scene3d>
            <a:camera prst="perspectiveContrastingLeftFacing">
              <a:rot lat="0" lon="0" rev="0"/>
            </a:camera>
            <a:lightRig rig="threePt" dir="t">
              <a:rot lat="0" lon="0" rev="0"/>
            </a:lightRig>
          </a:scene3d>
          <a:sp3d>
            <a:bevelT w="63500" h="50800"/>
          </a:sp3d>
        </p:spPr>
      </p:pic>
      <p:pic>
        <p:nvPicPr>
          <p:cNvPr id="4" name="Picture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6144" y="5181600"/>
            <a:ext cx="1524000" cy="15141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6144" y="2514600"/>
            <a:ext cx="1524000" cy="151410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 xmlns:p14="http://schemas.microsoft.com/office/powerpoint/2010/main" val="46602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r-wars-wallpapers-47.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r>
              <a:rPr lang="en-IN" b="1">
                <a:solidFill>
                  <a:schemeClr val="bg1"/>
                </a:solidFill>
              </a:rPr>
              <a:t>H</a:t>
            </a:r>
            <a:r>
              <a:rPr lang="en-IN" b="1" smtClean="0">
                <a:solidFill>
                  <a:schemeClr val="bg1"/>
                </a:solidFill>
              </a:rPr>
              <a:t>ow does hologram actually work??</a:t>
            </a:r>
            <a:endParaRPr lang="en-IN" b="1">
              <a:solidFill>
                <a:schemeClr val="bg1"/>
              </a:solidFill>
            </a:endParaRPr>
          </a:p>
        </p:txBody>
      </p:sp>
      <p:sp>
        <p:nvSpPr>
          <p:cNvPr id="3" name="Content Placeholder 2"/>
          <p:cNvSpPr>
            <a:spLocks noGrp="1"/>
          </p:cNvSpPr>
          <p:nvPr>
            <p:ph idx="1"/>
          </p:nvPr>
        </p:nvSpPr>
        <p:spPr>
          <a:xfrm>
            <a:off x="928662" y="2357430"/>
            <a:ext cx="7572396" cy="3597269"/>
          </a:xfrm>
        </p:spPr>
        <p:txBody>
          <a:bodyPr/>
          <a:lstStyle/>
          <a:p>
            <a:pPr>
              <a:buNone/>
            </a:pPr>
            <a:r>
              <a:rPr lang="en-IN" b="1" smtClean="0">
                <a:solidFill>
                  <a:schemeClr val="bg1"/>
                </a:solidFill>
              </a:rPr>
              <a:t>          It works on two concepts:                      </a:t>
            </a:r>
            <a:r>
              <a:rPr lang="en-IN" sz="5400" b="1" smtClean="0">
                <a:solidFill>
                  <a:schemeClr val="bg1"/>
                </a:solidFill>
              </a:rPr>
              <a:t>INTERFERNCE and    DIFFRACTION</a:t>
            </a:r>
            <a:endParaRPr lang="en-IN" b="1">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ao Dheeraj\Desktop\Capture.PNG"/>
          <p:cNvPicPr>
            <a:picLocks noChangeAspect="1" noChangeArrowheads="1"/>
          </p:cNvPicPr>
          <p:nvPr/>
        </p:nvPicPr>
        <p:blipFill>
          <a:blip r:embed="rId2"/>
          <a:srcRect/>
          <a:stretch>
            <a:fillRect/>
          </a:stretch>
        </p:blipFill>
        <p:spPr bwMode="auto">
          <a:xfrm>
            <a:off x="12238" y="0"/>
            <a:ext cx="9131762" cy="6858000"/>
          </a:xfrm>
          <a:prstGeom prst="rect">
            <a:avLst/>
          </a:prstGeom>
          <a:noFill/>
        </p:spPr>
      </p:pic>
      <p:sp>
        <p:nvSpPr>
          <p:cNvPr id="3" name="Rectangle 2"/>
          <p:cNvSpPr/>
          <p:nvPr/>
        </p:nvSpPr>
        <p:spPr>
          <a:xfrm>
            <a:off x="914400" y="1828800"/>
            <a:ext cx="4572000" cy="1754326"/>
          </a:xfrm>
          <a:prstGeom prst="rect">
            <a:avLst/>
          </a:prstGeom>
        </p:spPr>
        <p:txBody>
          <a:bodyPr wrap="square">
            <a:spAutoFit/>
          </a:bodyPr>
          <a:lstStyle/>
          <a:p>
            <a:r>
              <a:rPr lang="en-IN" dirty="0" smtClean="0">
                <a:solidFill>
                  <a:schemeClr val="bg1"/>
                </a:solidFill>
              </a:rPr>
              <a:t>The process in which two or more light, sound, or electromagnetic waves of the same frequency combine to reinforce or cancel each other, the amplitude of the resulting wave being equal to the sum of the amplitudes of the combining waves.</a:t>
            </a:r>
            <a:endParaRPr lang="en-US" dirty="0">
              <a:solidFill>
                <a:schemeClr val="bg1"/>
              </a:solidFill>
            </a:endParaRPr>
          </a:p>
        </p:txBody>
      </p:sp>
      <p:sp>
        <p:nvSpPr>
          <p:cNvPr id="5" name="TextBox 4"/>
          <p:cNvSpPr txBox="1"/>
          <p:nvPr/>
        </p:nvSpPr>
        <p:spPr>
          <a:xfrm>
            <a:off x="2438400" y="600670"/>
            <a:ext cx="4876800" cy="923330"/>
          </a:xfrm>
          <a:prstGeom prst="rect">
            <a:avLst/>
          </a:prstGeom>
          <a:noFill/>
        </p:spPr>
        <p:txBody>
          <a:bodyPr wrap="square" rtlCol="0">
            <a:spAutoFit/>
          </a:bodyPr>
          <a:lstStyle/>
          <a:p>
            <a:r>
              <a:rPr lang="en-IN" sz="5400" dirty="0" smtClean="0">
                <a:solidFill>
                  <a:schemeClr val="bg1"/>
                </a:solidFill>
              </a:rPr>
              <a:t>Interference </a:t>
            </a:r>
            <a:endParaRPr lang="en-US" sz="5400" dirty="0">
              <a:solidFill>
                <a:schemeClr val="bg1"/>
              </a:solidFill>
            </a:endParaRPr>
          </a:p>
        </p:txBody>
      </p:sp>
      <p:pic>
        <p:nvPicPr>
          <p:cNvPr id="6" name="Picture 5" descr="circ4.gif"/>
          <p:cNvPicPr>
            <a:picLocks noChangeAspect="1"/>
          </p:cNvPicPr>
          <p:nvPr/>
        </p:nvPicPr>
        <p:blipFill>
          <a:blip r:embed="rId3"/>
          <a:stretch>
            <a:fillRect/>
          </a:stretch>
        </p:blipFill>
        <p:spPr>
          <a:xfrm>
            <a:off x="5424486" y="3649264"/>
            <a:ext cx="3262314" cy="2446736"/>
          </a:xfrm>
          <a:prstGeom prst="rect">
            <a:avLst/>
          </a:prstGeom>
          <a:ln>
            <a:noFill/>
          </a:ln>
          <a:effectLst>
            <a:softEdge rad="112500"/>
          </a:effectLst>
        </p:spPr>
      </p:pic>
      <p:pic>
        <p:nvPicPr>
          <p:cNvPr id="2051" name="Picture 3" descr="C:\Users\Rao Dheeraj\Desktop\PKDR2.gif"/>
          <p:cNvPicPr>
            <a:picLocks noChangeAspect="1" noChangeArrowheads="1" noCrop="1"/>
          </p:cNvPicPr>
          <p:nvPr/>
        </p:nvPicPr>
        <p:blipFill>
          <a:blip r:embed="rId4"/>
          <a:srcRect/>
          <a:stretch>
            <a:fillRect/>
          </a:stretch>
        </p:blipFill>
        <p:spPr bwMode="auto">
          <a:xfrm>
            <a:off x="1019175" y="3962400"/>
            <a:ext cx="2867025" cy="25908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My MoDvie.mp4">
            <a:hlinkClick r:id="" action="ppaction://media"/>
          </p:cNvPr>
          <p:cNvPicPr>
            <a:picLocks noRot="1" noChangeAspect="1"/>
          </p:cNvPicPr>
          <p:nvPr>
            <a:videoFile r:link="rId1"/>
          </p:nvPr>
        </p:nvPicPr>
        <p:blipFill>
          <a:blip r:embed="rId3"/>
          <a:stretch>
            <a:fillRect/>
          </a:stretch>
        </p:blipFill>
        <p:spPr>
          <a:xfrm>
            <a:off x="0" y="0"/>
            <a:ext cx="9144000" cy="6858000"/>
          </a:xfrm>
          <a:prstGeom prst="rect">
            <a:avLst/>
          </a:prstGeom>
          <a:effectLst>
            <a:outerShdw blurRad="25400" dir="17880000">
              <a:srgbClr val="000000">
                <a:alpha val="46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20000" mute="1">
                <p:cTn id="12"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descr="HU_Upgrade_Hologram.png"/>
          <p:cNvPicPr>
            <a:picLocks noGrp="1" noChangeAspect="1"/>
          </p:cNvPicPr>
          <p:nvPr>
            <p:ph idx="1"/>
          </p:nvPr>
        </p:nvPicPr>
        <p:blipFill>
          <a:blip r:embed="rId2"/>
          <a:stretch>
            <a:fillRect/>
          </a:stretch>
        </p:blipFill>
        <p:spPr>
          <a:xfrm>
            <a:off x="0" y="0"/>
            <a:ext cx="9144000" cy="6865034"/>
          </a:xfrm>
        </p:spPr>
      </p:pic>
      <p:sp>
        <p:nvSpPr>
          <p:cNvPr id="6" name="TextBox 5"/>
          <p:cNvSpPr txBox="1"/>
          <p:nvPr/>
        </p:nvSpPr>
        <p:spPr>
          <a:xfrm>
            <a:off x="1676400" y="533400"/>
            <a:ext cx="5756704" cy="1077218"/>
          </a:xfrm>
          <a:prstGeom prst="rect">
            <a:avLst/>
          </a:prstGeom>
          <a:noFill/>
        </p:spPr>
        <p:txBody>
          <a:bodyPr wrap="none" rtlCol="0">
            <a:spAutoFit/>
          </a:bodyPr>
          <a:lstStyle/>
          <a:p>
            <a:r>
              <a:rPr lang="en-IN" sz="3200" b="1" smtClean="0">
                <a:solidFill>
                  <a:srgbClr val="FF0000"/>
                </a:solidFill>
                <a:latin typeface="Aharoni" pitchFamily="2" charset="-79"/>
                <a:cs typeface="Aharoni" pitchFamily="2" charset="-79"/>
              </a:rPr>
              <a:t>SETTING UP A HOLOGRAM..!!</a:t>
            </a:r>
          </a:p>
          <a:p>
            <a:r>
              <a:rPr lang="en-IN" sz="3200" b="1" smtClean="0">
                <a:solidFill>
                  <a:srgbClr val="FF0000"/>
                </a:solidFill>
                <a:latin typeface="Aharoni" pitchFamily="2" charset="-79"/>
                <a:cs typeface="Aharoni" pitchFamily="2" charset="-79"/>
              </a:rPr>
              <a:t>   READY..???</a:t>
            </a:r>
            <a:endParaRPr lang="en-IN" sz="3200" b="1">
              <a:solidFill>
                <a:srgbClr val="FF0000"/>
              </a:solidFill>
              <a:latin typeface="Aharoni" pitchFamily="2" charset="-79"/>
              <a:cs typeface="Aharoni" pitchFamily="2" charset="-79"/>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My Movienew.mp4">
            <a:hlinkClick r:id="" action="ppaction://media"/>
          </p:cNvPr>
          <p:cNvPicPr>
            <a:picLocks noGrp="1" noRot="1" noChangeAspect="1"/>
          </p:cNvPicPr>
          <p:nvPr>
            <p:ph idx="1"/>
            <a:videoFile r:link="rId1"/>
          </p:nvPr>
        </p:nvPicPr>
        <p:blipFill>
          <a:blip r:embed="rId3"/>
          <a:stretch>
            <a:fillRect/>
          </a:stretch>
        </p:blipFill>
        <p:spPr>
          <a:xfrm>
            <a:off x="-39160" y="0"/>
            <a:ext cx="918315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descr="minions01.gif"/>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My Moviel.mp4">
            <a:hlinkClick r:id="" action="ppaction://media"/>
          </p:cNvPr>
          <p:cNvPicPr>
            <a:picLocks noRot="1" noChangeAspect="1"/>
          </p:cNvPicPr>
          <p:nvPr>
            <a:videoFile r:link="rId1"/>
          </p:nvPr>
        </p:nvPicPr>
        <p:blipFill>
          <a:blip r:embed="rId3"/>
          <a:stretch>
            <a:fillRect/>
          </a:stretch>
        </p:blipFill>
        <p:spPr>
          <a:xfrm>
            <a:off x="0" y="-24"/>
            <a:ext cx="9144000" cy="6858000"/>
          </a:xfrm>
          <a:prstGeom prst="rect">
            <a:avLst/>
          </a:prstGeom>
          <a:effectLst>
            <a:outerShdw blurRad="25400" dir="17880000">
              <a:srgbClr val="000000">
                <a:alpha val="46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1600200"/>
            <a:ext cx="5359159" cy="3416320"/>
          </a:xfrm>
          <a:prstGeom prst="rect">
            <a:avLst/>
          </a:prstGeom>
          <a:noFill/>
        </p:spPr>
        <p:txBody>
          <a:bodyPr wrap="none" lIns="91440" tIns="45720" rIns="91440" bIns="45720">
            <a:spAutoFit/>
          </a:bodyPr>
          <a:lstStyle/>
          <a:p>
            <a:pPr algn="ctr"/>
            <a:r>
              <a:rPr lang="en-US" sz="7200" b="1" dirty="0">
                <a:ln w="9525">
                  <a:solidFill>
                    <a:schemeClr val="bg1"/>
                  </a:solidFill>
                  <a:prstDash val="solid"/>
                </a:ln>
                <a:solidFill>
                  <a:schemeClr val="accent5">
                    <a:lumMod val="75000"/>
                  </a:schemeClr>
                </a:solidFill>
                <a:effectLst>
                  <a:outerShdw blurRad="12700" dist="38100" dir="2700000" algn="tl" rotWithShape="0">
                    <a:schemeClr val="bg1">
                      <a:lumMod val="50000"/>
                    </a:schemeClr>
                  </a:outerShdw>
                </a:effectLst>
              </a:rPr>
              <a:t>Applications</a:t>
            </a:r>
          </a:p>
          <a:p>
            <a:pPr algn="ctr"/>
            <a:r>
              <a:rPr lang="en-US" sz="7200" b="1" dirty="0">
                <a:ln w="9525">
                  <a:solidFill>
                    <a:schemeClr val="bg1"/>
                  </a:solidFill>
                  <a:prstDash val="solid"/>
                </a:ln>
                <a:solidFill>
                  <a:schemeClr val="accent5">
                    <a:lumMod val="75000"/>
                  </a:schemeClr>
                </a:solidFill>
                <a:effectLst>
                  <a:outerShdw blurRad="12700" dist="38100" dir="2700000" algn="tl" rotWithShape="0">
                    <a:schemeClr val="bg1">
                      <a:lumMod val="50000"/>
                    </a:schemeClr>
                  </a:outerShdw>
                </a:effectLst>
              </a:rPr>
              <a:t>Of</a:t>
            </a:r>
          </a:p>
          <a:p>
            <a:pPr algn="ctr"/>
            <a:r>
              <a:rPr lang="en-US" sz="7200" b="1" dirty="0">
                <a:ln w="9525">
                  <a:solidFill>
                    <a:schemeClr val="bg1"/>
                  </a:solidFill>
                  <a:prstDash val="solid"/>
                </a:ln>
                <a:solidFill>
                  <a:schemeClr val="accent5">
                    <a:lumMod val="75000"/>
                  </a:schemeClr>
                </a:solidFill>
                <a:effectLst>
                  <a:outerShdw blurRad="12700" dist="38100" dir="2700000" algn="tl" rotWithShape="0">
                    <a:schemeClr val="bg1">
                      <a:lumMod val="50000"/>
                    </a:schemeClr>
                  </a:outerShdw>
                </a:effectLst>
              </a:rPr>
              <a:t>holography</a:t>
            </a:r>
          </a:p>
        </p:txBody>
      </p:sp>
    </p:spTree>
    <p:extLst>
      <p:ext uri="{BB962C8B-B14F-4D97-AF65-F5344CB8AC3E}">
        <p14:creationId xmlns="" xmlns:p14="http://schemas.microsoft.com/office/powerpoint/2010/main" val="376696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logram future 2.mp4">
            <a:hlinkClick r:id="" action="ppaction://media"/>
          </p:cNvPr>
          <p:cNvPicPr>
            <a:picLocks noRot="1" noChangeAspect="1"/>
          </p:cNvPicPr>
          <p:nvPr>
            <a:videoFile r:link="rId1"/>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i="1" dirty="0">
                <a:solidFill>
                  <a:schemeClr val="bg1">
                    <a:lumMod val="95000"/>
                    <a:lumOff val="5000"/>
                  </a:schemeClr>
                </a:solidFill>
                <a:latin typeface="Calibri" panose="020F0502020204030204" pitchFamily="34" charset="0"/>
                <a:cs typeface="Calibri" panose="020F0502020204030204" pitchFamily="34" charset="0"/>
              </a:rPr>
              <a:t>DATA COMPRESSION</a:t>
            </a:r>
          </a:p>
        </p:txBody>
      </p:sp>
      <p:sp>
        <p:nvSpPr>
          <p:cNvPr id="3" name="Content Placeholder 2"/>
          <p:cNvSpPr>
            <a:spLocks noGrp="1"/>
          </p:cNvSpPr>
          <p:nvPr>
            <p:ph idx="1"/>
          </p:nvPr>
        </p:nvSpPr>
        <p:spPr>
          <a:xfrm>
            <a:off x="685346" y="1732451"/>
            <a:ext cx="7765322" cy="2077550"/>
          </a:xfrm>
        </p:spPr>
        <p:txBody>
          <a:bodyPr>
            <a:normAutofit/>
          </a:bodyPr>
          <a:lstStyle/>
          <a:p>
            <a:r>
              <a:rPr lang="en-IN" sz="3200" dirty="0">
                <a:solidFill>
                  <a:schemeClr val="tx1"/>
                </a:solidFill>
                <a:effectLst/>
                <a:latin typeface="Britannic Bold" panose="020B0903060703020204" pitchFamily="34" charset="0"/>
              </a:rPr>
              <a:t>Lossy compression through quantization of both the real and imaginary streams, followed by a bit packing operation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n21U.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1143000" y="1143000"/>
            <a:ext cx="7582580" cy="1964259"/>
          </a:xfrm>
        </p:spPr>
        <p:txBody>
          <a:bodyPr>
            <a:noAutofit/>
          </a:bodyPr>
          <a:lstStyle/>
          <a:p>
            <a:r>
              <a:rPr lang="en-IN" sz="7200" b="1" smtClean="0">
                <a:solidFill>
                  <a:schemeClr val="tx1"/>
                </a:solidFill>
                <a:latin typeface="Cooper Black" pitchFamily="18" charset="0"/>
              </a:rPr>
              <a:t>HOLOGRAM</a:t>
            </a:r>
            <a:endParaRPr lang="en-IN" sz="7200" b="1">
              <a:solidFill>
                <a:schemeClr val="tx1"/>
              </a:solidFill>
              <a:latin typeface="Cooper Black"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46" y="304800"/>
            <a:ext cx="7765322" cy="970450"/>
          </a:xfrm>
        </p:spPr>
        <p:txBody>
          <a:bodyPr>
            <a:noAutofit/>
          </a:bodyPr>
          <a:lstStyle/>
          <a:p>
            <a:r>
              <a:rPr lang="en-US" sz="5400" b="1" i="1" spc="-150" dirty="0">
                <a:solidFill>
                  <a:schemeClr val="tx1"/>
                </a:solidFill>
                <a:latin typeface="Calibri" panose="020F0502020204030204" pitchFamily="34" charset="0"/>
                <a:cs typeface="Calibri" panose="020F0502020204030204" pitchFamily="34" charset="0"/>
              </a:rPr>
              <a:t>HOLOGRAPHIC SCANNERS</a:t>
            </a:r>
            <a:endParaRPr lang="en-IN" sz="5400" b="1" spc="-150" dirty="0">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85346" y="1300133"/>
            <a:ext cx="7765322" cy="3729067"/>
          </a:xfrm>
        </p:spPr>
        <p:txBody>
          <a:bodyPr>
            <a:noAutofit/>
          </a:bodyPr>
          <a:lstStyle/>
          <a:p>
            <a:r>
              <a:rPr lang="en-IN" sz="3200" dirty="0">
                <a:solidFill>
                  <a:schemeClr val="bg1"/>
                </a:solidFill>
                <a:effectLst/>
                <a:latin typeface="Britannic Bold" panose="020B0903060703020204" pitchFamily="34" charset="0"/>
              </a:rPr>
              <a:t>A type of </a:t>
            </a:r>
            <a:r>
              <a:rPr lang="en-IN" sz="3200" dirty="0">
                <a:solidFill>
                  <a:schemeClr val="bg1"/>
                </a:solidFill>
                <a:effectLst/>
                <a:latin typeface="Britannic Bold" panose="020B0903060703020204" pitchFamily="34" charset="0"/>
                <a:hlinkClick r:id="rId3"/>
              </a:rPr>
              <a:t>scanner</a:t>
            </a:r>
            <a:r>
              <a:rPr lang="en-IN" sz="3200" dirty="0">
                <a:solidFill>
                  <a:schemeClr val="bg1"/>
                </a:solidFill>
                <a:effectLst/>
                <a:latin typeface="Britannic Bold" panose="020B0903060703020204" pitchFamily="34" charset="0"/>
              </a:rPr>
              <a:t> in which a </a:t>
            </a:r>
            <a:r>
              <a:rPr lang="en-IN" sz="3200" dirty="0" err="1">
                <a:solidFill>
                  <a:schemeClr val="bg1"/>
                </a:solidFill>
                <a:effectLst/>
                <a:latin typeface="Britannic Bold" panose="020B0903060703020204" pitchFamily="34" charset="0"/>
              </a:rPr>
              <a:t>lazer</a:t>
            </a:r>
            <a:r>
              <a:rPr lang="en-IN" sz="3200" dirty="0">
                <a:solidFill>
                  <a:schemeClr val="bg1"/>
                </a:solidFill>
                <a:effectLst/>
                <a:latin typeface="Britannic Bold" panose="020B0903060703020204" pitchFamily="34" charset="0"/>
              </a:rPr>
              <a:t> is deflected by a rotating hologram so that it scans a plane in a multitude of directions and brought to focus on a sensor</a:t>
            </a:r>
          </a:p>
          <a:p>
            <a:r>
              <a:rPr lang="en-IN" sz="3200" dirty="0" err="1">
                <a:solidFill>
                  <a:schemeClr val="bg1"/>
                </a:solidFill>
                <a:effectLst/>
                <a:latin typeface="Britannic Bold" panose="020B0903060703020204" pitchFamily="34" charset="0"/>
              </a:rPr>
              <a:t>Eg</a:t>
            </a:r>
            <a:r>
              <a:rPr lang="en-IN" sz="3200" dirty="0">
                <a:solidFill>
                  <a:schemeClr val="bg1"/>
                </a:solidFill>
                <a:effectLst/>
                <a:latin typeface="Britannic Bold" panose="020B0903060703020204" pitchFamily="34" charset="0"/>
              </a:rPr>
              <a:t>:- reading </a:t>
            </a:r>
            <a:r>
              <a:rPr lang="en-IN" sz="3200" dirty="0">
                <a:solidFill>
                  <a:schemeClr val="bg1"/>
                </a:solidFill>
                <a:effectLst/>
                <a:latin typeface="Britannic Bold" panose="020B0903060703020204" pitchFamily="34" charset="0"/>
                <a:hlinkClick r:id="rId4"/>
              </a:rPr>
              <a:t>bar codes</a:t>
            </a:r>
            <a:r>
              <a:rPr lang="en-IN" sz="3200" dirty="0">
                <a:solidFill>
                  <a:schemeClr val="bg1"/>
                </a:solidFill>
                <a:effectLst/>
                <a:latin typeface="Britannic Bold" panose="020B0903060703020204" pitchFamily="34" charset="0"/>
              </a:rPr>
              <a:t> at retail checkouts.</a:t>
            </a:r>
            <a:endParaRPr lang="en-IN" sz="3200" dirty="0">
              <a:solidFill>
                <a:schemeClr val="bg1"/>
              </a:solidFill>
              <a:latin typeface="Britannic Bold" panose="020B0903060703020204" pitchFamily="34" charset="0"/>
            </a:endParaRPr>
          </a:p>
        </p:txBody>
      </p:sp>
      <p:pic>
        <p:nvPicPr>
          <p:cNvPr id="6" name="Picture 5"/>
          <p:cNvPicPr>
            <a:picLocks noChangeAspect="1"/>
          </p:cNvPicPr>
          <p:nvPr/>
        </p:nvPicPr>
        <p:blipFill rotWithShape="1">
          <a:blip r:embed="rId5" cstate="print">
            <a:extLst>
              <a:ext uri="{BEBA8EAE-BF5A-486C-A8C5-ECC9F3942E4B}">
                <a14:imgProps xmlns="" xmlns:a14="http://schemas.microsoft.com/office/drawing/2010/main">
                  <a14:imgLayer r:embed="rId6">
                    <a14:imgEffect>
                      <a14:backgroundRemoval t="8323" b="88903" l="0" r="94400">
                        <a14:foregroundMark x1="6100" y1="34048" x2="6100" y2="34048"/>
                        <a14:foregroundMark x1="4400" y1="34048" x2="4400" y2="34048"/>
                        <a14:foregroundMark x1="3300" y1="36066" x2="3300" y2="36066"/>
                        <a14:foregroundMark x1="5800" y1="43632" x2="5800" y2="43632"/>
                        <a14:foregroundMark x1="7300" y1="57377" x2="7300" y2="57377"/>
                        <a14:foregroundMark x1="4000" y1="67718" x2="4000" y2="67718"/>
                        <a14:foregroundMark x1="2000" y1="65069" x2="2000" y2="65069"/>
                        <a14:foregroundMark x1="1400" y1="62673" x2="1400" y2="62673"/>
                        <a14:foregroundMark x1="5600" y1="62421" x2="5600" y2="62421"/>
                        <a14:foregroundMark x1="2700" y1="47163" x2="2700" y2="47163"/>
                        <a14:foregroundMark x1="8400" y1="51324" x2="8400" y2="51324"/>
                        <a14:foregroundMark x1="6100" y1="53972" x2="6100" y2="53972"/>
                        <a14:foregroundMark x1="3500" y1="41236" x2="3500" y2="41236"/>
                        <a14:foregroundMark x1="900" y1="39596" x2="900" y2="39596"/>
                        <a14:foregroundMark x1="1300" y1="41110" x2="1300" y2="41110"/>
                        <a14:foregroundMark x1="1300" y1="35561" x2="1300" y2="35561"/>
                        <a14:foregroundMark x1="12700" y1="46532" x2="12700" y2="46532"/>
                        <a14:foregroundMark x1="13400" y1="43253" x2="13400" y2="43253"/>
                        <a14:foregroundMark x1="9100" y1="48045" x2="9100" y2="48045"/>
                        <a14:foregroundMark x1="6300" y1="39723" x2="6300" y2="39723"/>
                        <a14:foregroundMark x1="6500" y1="36696" x2="6500" y2="36696"/>
                        <a14:foregroundMark x1="13000" y1="36948" x2="13000" y2="36948"/>
                        <a14:foregroundMark x1="14400" y1="54855" x2="14400" y2="54855"/>
                        <a14:foregroundMark x1="12700" y1="54981" x2="12700" y2="54981"/>
                        <a14:foregroundMark x1="13700" y1="62926" x2="13700" y2="62926"/>
                        <a14:foregroundMark x1="8500" y1="68348" x2="8500" y2="68348"/>
                        <a14:foregroundMark x1="15600" y1="62295" x2="15600" y2="62295"/>
                        <a14:foregroundMark x1="19300" y1="51702" x2="19300" y2="51702"/>
                        <a14:foregroundMark x1="21700" y1="53468" x2="21700" y2="53468"/>
                        <a14:foregroundMark x1="21000" y1="57377" x2="21000" y2="57377"/>
                        <a14:foregroundMark x1="21900" y1="63934" x2="21900" y2="63934"/>
                        <a14:foregroundMark x1="2800" y1="60025" x2="2800" y2="60025"/>
                        <a14:foregroundMark x1="1600" y1="55738" x2="1600" y2="55738"/>
                        <a14:foregroundMark x1="1300" y1="58134" x2="1300" y2="58134"/>
                        <a14:foregroundMark x1="1300" y1="61538" x2="1300" y2="61538"/>
                        <a14:foregroundMark x1="3700" y1="66835" x2="3700" y2="66835"/>
                        <a14:foregroundMark x1="5100" y1="65700" x2="5100" y2="65700"/>
                        <a14:foregroundMark x1="2500" y1="70996" x2="2500" y2="70996"/>
                        <a14:foregroundMark x1="1400" y1="69861" x2="1400" y2="69861"/>
                        <a14:foregroundMark x1="6800" y1="68600" x2="6800" y2="68600"/>
                        <a14:foregroundMark x1="6800" y1="62421" x2="6800" y2="62421"/>
                        <a14:foregroundMark x1="6300" y1="56116" x2="6300" y2="56116"/>
                        <a14:foregroundMark x1="9400" y1="53972" x2="9400" y2="53972"/>
                        <a14:foregroundMark x1="10600" y1="59647" x2="10600" y2="59647"/>
                        <a14:foregroundMark x1="10400" y1="60530" x2="10400" y2="60530"/>
                        <a14:foregroundMark x1="7800" y1="58764" x2="7800" y2="58764"/>
                        <a14:foregroundMark x1="13000" y1="67213" x2="13000" y2="67213"/>
                        <a14:foregroundMark x1="14600" y1="68096" x2="14600" y2="68096"/>
                        <a14:foregroundMark x1="13600" y1="69231" x2="13600" y2="69231"/>
                        <a14:foregroundMark x1="11800" y1="69231" x2="11800" y2="69231"/>
                        <a14:foregroundMark x1="11500" y1="69231" x2="11500" y2="69231"/>
                        <a14:foregroundMark x1="9700" y1="69231" x2="9700" y2="69231"/>
                        <a14:foregroundMark x1="9700" y1="67970" x2="9700" y2="67970"/>
                        <a14:foregroundMark x1="9600" y1="67970" x2="9600" y2="67970"/>
                        <a14:foregroundMark x1="8000" y1="66330" x2="8000" y2="66330"/>
                        <a14:foregroundMark x1="8400" y1="66330" x2="8400" y2="66330"/>
                        <a14:foregroundMark x1="7800" y1="69609" x2="7800" y2="69609"/>
                        <a14:foregroundMark x1="6800" y1="69609" x2="6800" y2="69609"/>
                        <a14:foregroundMark x1="24300" y1="67718" x2="24300" y2="67718"/>
                        <a14:foregroundMark x1="22200" y1="64691" x2="22200" y2="64691"/>
                        <a14:foregroundMark x1="21300" y1="62421" x2="21300" y2="62421"/>
                        <a14:foregroundMark x1="20100" y1="59899" x2="20100" y2="59899"/>
                        <a14:foregroundMark x1="14200" y1="60656" x2="14200" y2="60656"/>
                        <a14:foregroundMark x1="14400" y1="52207" x2="14400" y2="52207"/>
                        <a14:foregroundMark x1="16200" y1="54603" x2="16200" y2="54603"/>
                        <a14:foregroundMark x1="16200" y1="54603" x2="16200" y2="54603"/>
                        <a14:foregroundMark x1="14400" y1="57629" x2="14400" y2="57629"/>
                        <a14:foregroundMark x1="14100" y1="56368" x2="14100" y2="56368"/>
                        <a14:foregroundMark x1="16700" y1="53468" x2="16700" y2="53468"/>
                        <a14:foregroundMark x1="19100" y1="52459" x2="19100" y2="52459"/>
                        <a14:foregroundMark x1="18700" y1="50189" x2="18700" y2="50189"/>
                        <a14:foregroundMark x1="14900" y1="41236" x2="14900" y2="41236"/>
                        <a14:foregroundMark x1="14200" y1="41236" x2="14200" y2="41236"/>
                        <a14:foregroundMark x1="16500" y1="67970" x2="16500" y2="67970"/>
                        <a14:foregroundMark x1="16300" y1="66330" x2="16300" y2="66330"/>
                        <a14:foregroundMark x1="18100" y1="67465" x2="18100" y2="67465"/>
                        <a14:foregroundMark x1="22600" y1="69483" x2="22600" y2="69483"/>
                        <a14:foregroundMark x1="23600" y1="69483" x2="23600" y2="69483"/>
                        <a14:foregroundMark x1="27400" y1="70492" x2="27400" y2="70492"/>
                      </a14:backgroundRemoval>
                    </a14:imgEffect>
                  </a14:imgLayer>
                </a14:imgProps>
              </a:ext>
              <a:ext uri="{28A0092B-C50C-407E-A947-70E740481C1C}">
                <a14:useLocalDpi xmlns="" xmlns:a14="http://schemas.microsoft.com/office/drawing/2010/main" val="0"/>
              </a:ext>
            </a:extLst>
          </a:blip>
          <a:srcRect l="18375" t="8912" r="5295" b="10876"/>
          <a:stretch/>
        </p:blipFill>
        <p:spPr>
          <a:xfrm>
            <a:off x="5715000" y="3886200"/>
            <a:ext cx="3153747" cy="2628123"/>
          </a:xfrm>
          <a:prstGeom prst="rect">
            <a:avLst/>
          </a:prstGeom>
        </p:spPr>
      </p:pic>
    </p:spTree>
    <p:extLst>
      <p:ext uri="{BB962C8B-B14F-4D97-AF65-F5344CB8AC3E}">
        <p14:creationId xmlns="" xmlns:p14="http://schemas.microsoft.com/office/powerpoint/2010/main" val="3629686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1239" y="228600"/>
            <a:ext cx="7765322" cy="970450"/>
          </a:xfrm>
        </p:spPr>
        <p:txBody>
          <a:bodyPr>
            <a:noAutofit/>
          </a:bodyPr>
          <a:lstStyle/>
          <a:p>
            <a:r>
              <a:rPr lang="en-US" sz="5400" b="1" i="1" dirty="0">
                <a:solidFill>
                  <a:schemeClr val="bg1"/>
                </a:solidFill>
                <a:latin typeface="Calibri" panose="020F0502020204030204" pitchFamily="34" charset="0"/>
                <a:cs typeface="Calibri" panose="020F0502020204030204" pitchFamily="34" charset="0"/>
              </a:rPr>
              <a:t>Security in credit cards</a:t>
            </a:r>
            <a:endParaRPr lang="en-IN" sz="5400" b="1" dirty="0">
              <a:solidFill>
                <a:schemeClr val="bg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52400" y="1223933"/>
            <a:ext cx="8763000" cy="3119468"/>
          </a:xfrm>
        </p:spPr>
        <p:txBody>
          <a:bodyPr>
            <a:normAutofit/>
          </a:bodyPr>
          <a:lstStyle/>
          <a:p>
            <a:r>
              <a:rPr lang="en-IN" sz="2800" dirty="0">
                <a:solidFill>
                  <a:schemeClr val="bg1"/>
                </a:solidFill>
                <a:effectLst/>
                <a:latin typeface="Britannic Bold" panose="020B0903060703020204" pitchFamily="34" charset="0"/>
              </a:rPr>
              <a:t>high security features like micro texts, </a:t>
            </a:r>
            <a:r>
              <a:rPr lang="en-IN" sz="2800" dirty="0" err="1">
                <a:solidFill>
                  <a:schemeClr val="bg1"/>
                </a:solidFill>
                <a:effectLst/>
                <a:latin typeface="Britannic Bold" panose="020B0903060703020204" pitchFamily="34" charset="0"/>
              </a:rPr>
              <a:t>nano</a:t>
            </a:r>
            <a:r>
              <a:rPr lang="en-IN" sz="2800" dirty="0">
                <a:solidFill>
                  <a:schemeClr val="bg1"/>
                </a:solidFill>
                <a:effectLst/>
                <a:latin typeface="Britannic Bold" panose="020B0903060703020204" pitchFamily="34" charset="0"/>
              </a:rPr>
              <a:t> texts, complex images, logos and a multitude of other features can be integrated.</a:t>
            </a:r>
          </a:p>
          <a:p>
            <a:r>
              <a:rPr lang="en-IN" sz="2800" dirty="0">
                <a:solidFill>
                  <a:schemeClr val="bg1"/>
                </a:solidFill>
                <a:effectLst/>
                <a:latin typeface="Britannic Bold" panose="020B0903060703020204" pitchFamily="34" charset="0"/>
              </a:rPr>
              <a:t> Holograms once affixed on Debit cards/passports cannot be removed easily. They offer an individual identity to a brand along with its protection.</a:t>
            </a:r>
            <a:endParaRPr lang="en-IN" sz="2800" dirty="0">
              <a:solidFill>
                <a:schemeClr val="bg1"/>
              </a:solidFill>
              <a:latin typeface="Britannic Bold" panose="020B0903060703020204" pitchFamily="34" charset="0"/>
            </a:endParaRPr>
          </a:p>
        </p:txBody>
      </p:sp>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rot="10800000" flipH="1" flipV="1">
            <a:off x="152400" y="4191000"/>
            <a:ext cx="3939435" cy="2478031"/>
          </a:xfrm>
          <a:prstGeom prst="rect">
            <a:avLst/>
          </a:prstGeom>
        </p:spPr>
      </p:pic>
      <p:cxnSp>
        <p:nvCxnSpPr>
          <p:cNvPr id="6" name="Straight Arrow Connector 5"/>
          <p:cNvCxnSpPr/>
          <p:nvPr/>
        </p:nvCxnSpPr>
        <p:spPr>
          <a:xfrm flipV="1">
            <a:off x="2971800" y="4495800"/>
            <a:ext cx="3657600" cy="562947"/>
          </a:xfrm>
          <a:prstGeom prst="straightConnector1">
            <a:avLst/>
          </a:prstGeom>
          <a:ln>
            <a:tailEnd type="triangle"/>
          </a:ln>
          <a:scene3d>
            <a:camera prst="orthographicFront"/>
            <a:lightRig rig="threePt" dir="t"/>
          </a:scene3d>
          <a:sp3d extrusionH="1270000" contourW="12700" prstMaterial="dkEdge">
            <a:bevelT w="1270000" h="1270000"/>
            <a:bevelB w="1270000" h="1270000"/>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971800" y="5791200"/>
            <a:ext cx="3505200" cy="228600"/>
          </a:xfrm>
          <a:prstGeom prst="straightConnector1">
            <a:avLst/>
          </a:prstGeom>
          <a:ln>
            <a:tailEnd type="triangle"/>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BEBA8EAE-BF5A-486C-A8C5-ECC9F3942E4B}">
                <a14:imgProps xmlns="" xmlns:a14="http://schemas.microsoft.com/office/drawing/2010/main">
                  <a14:imgLayer r:embed="rId5">
                    <a14:imgEffect>
                      <a14:backgroundRemoval t="9819" b="89922" l="26774" r="90000"/>
                    </a14:imgEffect>
                  </a14:imgLayer>
                </a14:imgProps>
              </a:ext>
              <a:ext uri="{28A0092B-C50C-407E-A947-70E740481C1C}">
                <a14:useLocalDpi xmlns="" xmlns:a14="http://schemas.microsoft.com/office/drawing/2010/main" val="0"/>
              </a:ext>
            </a:extLst>
          </a:blip>
          <a:stretch>
            <a:fillRect/>
          </a:stretch>
        </p:blipFill>
        <p:spPr>
          <a:xfrm rot="401577">
            <a:off x="5297889" y="4033955"/>
            <a:ext cx="3988692" cy="2489716"/>
          </a:xfrm>
          <a:prstGeom prst="rect">
            <a:avLst/>
          </a:prstGeom>
        </p:spPr>
      </p:pic>
    </p:spTree>
    <p:extLst>
      <p:ext uri="{BB962C8B-B14F-4D97-AF65-F5344CB8AC3E}">
        <p14:creationId xmlns="" xmlns:p14="http://schemas.microsoft.com/office/powerpoint/2010/main" val="2778333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240" y="304800"/>
            <a:ext cx="7765322" cy="970450"/>
          </a:xfrm>
        </p:spPr>
        <p:txBody>
          <a:bodyPr>
            <a:noAutofit/>
          </a:bodyPr>
          <a:lstStyle/>
          <a:p>
            <a:r>
              <a:rPr lang="en-IN" sz="6600" b="1" i="1" dirty="0">
                <a:solidFill>
                  <a:schemeClr val="tx1"/>
                </a:solidFill>
              </a:rPr>
              <a:t>DATA STORAGE</a:t>
            </a:r>
          </a:p>
        </p:txBody>
      </p:sp>
      <p:sp>
        <p:nvSpPr>
          <p:cNvPr id="3" name="Content Placeholder 2"/>
          <p:cNvSpPr>
            <a:spLocks noGrp="1"/>
          </p:cNvSpPr>
          <p:nvPr>
            <p:ph idx="1"/>
          </p:nvPr>
        </p:nvSpPr>
        <p:spPr>
          <a:xfrm>
            <a:off x="381000" y="1371601"/>
            <a:ext cx="8382000" cy="2743200"/>
          </a:xfrm>
        </p:spPr>
        <p:txBody>
          <a:bodyPr>
            <a:normAutofit/>
          </a:bodyPr>
          <a:lstStyle/>
          <a:p>
            <a:r>
              <a:rPr lang="en-IN" sz="2800" dirty="0">
                <a:solidFill>
                  <a:schemeClr val="bg1"/>
                </a:solidFill>
                <a:effectLst/>
                <a:latin typeface="Britannic Bold" panose="020B0903060703020204" pitchFamily="34" charset="0"/>
              </a:rPr>
              <a:t>technique that can store information at high density inside crystals or photopolymers</a:t>
            </a:r>
          </a:p>
          <a:p>
            <a:r>
              <a:rPr lang="en-IN" sz="2800" dirty="0">
                <a:solidFill>
                  <a:schemeClr val="bg1"/>
                </a:solidFill>
                <a:effectLst/>
                <a:latin typeface="Britannic Bold" panose="020B0903060703020204" pitchFamily="34" charset="0"/>
              </a:rPr>
              <a:t> The ability to store large amounts of information in some kind of medium is of great importance</a:t>
            </a:r>
          </a:p>
          <a:p>
            <a:r>
              <a:rPr lang="en-IN" sz="2800" dirty="0">
                <a:solidFill>
                  <a:schemeClr val="bg1"/>
                </a:solidFill>
                <a:effectLst/>
                <a:latin typeface="Britannic Bold" panose="020B0903060703020204" pitchFamily="34" charset="0"/>
              </a:rPr>
              <a:t>It’s the future of DVD’s ,</a:t>
            </a:r>
            <a:r>
              <a:rPr lang="en-IN" sz="2800" dirty="0" err="1">
                <a:solidFill>
                  <a:schemeClr val="bg1"/>
                </a:solidFill>
                <a:effectLst/>
                <a:latin typeface="Britannic Bold" panose="020B0903060703020204" pitchFamily="34" charset="0"/>
              </a:rPr>
              <a:t>Blu</a:t>
            </a:r>
            <a:r>
              <a:rPr lang="en-IN" sz="2800" dirty="0">
                <a:solidFill>
                  <a:schemeClr val="bg1"/>
                </a:solidFill>
                <a:effectLst/>
                <a:latin typeface="Britannic Bold" panose="020B0903060703020204" pitchFamily="34" charset="0"/>
              </a:rPr>
              <a:t>-rays etc.</a:t>
            </a:r>
            <a:endParaRPr lang="en-IN" sz="2800" dirty="0">
              <a:solidFill>
                <a:schemeClr val="bg1"/>
              </a:solidFill>
              <a:latin typeface="Britannic Bold" panose="020B0903060703020204" pitchFamily="34" charset="0"/>
            </a:endParaRPr>
          </a:p>
        </p:txBody>
      </p:sp>
      <p:pic>
        <p:nvPicPr>
          <p:cNvPr id="4" name="Picture 3"/>
          <p:cNvPicPr>
            <a:picLocks noChangeAspect="1"/>
          </p:cNvPicPr>
          <p:nvPr/>
        </p:nvPicPr>
        <p:blipFill rotWithShape="1">
          <a:blip r:embed="rId3">
            <a:extLst>
              <a:ext uri="{28A0092B-C50C-407E-A947-70E740481C1C}">
                <a14:useLocalDpi xmlns="" xmlns:a14="http://schemas.microsoft.com/office/drawing/2010/main" val="0"/>
              </a:ext>
            </a:extLst>
          </a:blip>
          <a:srcRect t="30368"/>
          <a:stretch/>
        </p:blipFill>
        <p:spPr>
          <a:xfrm>
            <a:off x="1789675" y="3939748"/>
            <a:ext cx="5522451" cy="2884040"/>
          </a:xfrm>
          <a:prstGeom prst="rect">
            <a:avLst/>
          </a:prstGeom>
        </p:spPr>
      </p:pic>
    </p:spTree>
    <p:extLst>
      <p:ext uri="{BB962C8B-B14F-4D97-AF65-F5344CB8AC3E}">
        <p14:creationId xmlns="" xmlns:p14="http://schemas.microsoft.com/office/powerpoint/2010/main" val="18157566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46" y="304802"/>
            <a:ext cx="7765322" cy="970450"/>
          </a:xfrm>
        </p:spPr>
        <p:txBody>
          <a:bodyPr>
            <a:noAutofit/>
          </a:bodyPr>
          <a:lstStyle/>
          <a:p>
            <a:r>
              <a:rPr lang="en-IN" sz="6000" b="1" dirty="0">
                <a:solidFill>
                  <a:schemeClr val="tx1"/>
                </a:solidFill>
                <a:latin typeface="Calibri" panose="020F0502020204030204" pitchFamily="34" charset="0"/>
                <a:cs typeface="Calibri" panose="020F0502020204030204" pitchFamily="34" charset="0"/>
              </a:rPr>
              <a:t>Holographic lens</a:t>
            </a:r>
          </a:p>
        </p:txBody>
      </p:sp>
      <p:sp>
        <p:nvSpPr>
          <p:cNvPr id="3" name="Content Placeholder 2"/>
          <p:cNvSpPr>
            <a:spLocks noGrp="1"/>
          </p:cNvSpPr>
          <p:nvPr>
            <p:ph idx="1"/>
          </p:nvPr>
        </p:nvSpPr>
        <p:spPr>
          <a:xfrm>
            <a:off x="685346" y="1732451"/>
            <a:ext cx="7765322" cy="2077550"/>
          </a:xfrm>
        </p:spPr>
        <p:txBody>
          <a:bodyPr>
            <a:normAutofit/>
          </a:bodyPr>
          <a:lstStyle/>
          <a:p>
            <a:r>
              <a:rPr lang="en-IN" sz="3200" dirty="0">
                <a:solidFill>
                  <a:schemeClr val="bg1"/>
                </a:solidFill>
                <a:effectLst/>
                <a:latin typeface="Britannic Bold" panose="020B0903060703020204" pitchFamily="34" charset="0"/>
              </a:rPr>
              <a:t>HoloLens is essentially a holographic computer built into a headset that lets you see, hear, and interact with holograms within an environment</a:t>
            </a:r>
            <a:endParaRPr lang="en-IN" sz="3200" dirty="0">
              <a:solidFill>
                <a:schemeClr val="bg1"/>
              </a:solidFill>
              <a:latin typeface="Britannic Bold" panose="020B0903060703020204" pitchFamily="34" charset="0"/>
            </a:endParaRPr>
          </a:p>
        </p:txBody>
      </p:sp>
      <p:pic>
        <p:nvPicPr>
          <p:cNvPr id="4" name="Picture 3"/>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3472" b="90000" l="7578" r="90000"/>
                    </a14:imgEffect>
                  </a14:imgLayer>
                </a14:imgProps>
              </a:ext>
              <a:ext uri="{28A0092B-C50C-407E-A947-70E740481C1C}">
                <a14:useLocalDpi xmlns="" xmlns:a14="http://schemas.microsoft.com/office/drawing/2010/main" val="0"/>
              </a:ext>
            </a:extLst>
          </a:blip>
          <a:stretch>
            <a:fillRect/>
          </a:stretch>
        </p:blipFill>
        <p:spPr>
          <a:xfrm>
            <a:off x="4419600" y="4267200"/>
            <a:ext cx="5105400" cy="2871787"/>
          </a:xfrm>
          <a:prstGeom prst="rect">
            <a:avLst/>
          </a:prstGeom>
        </p:spPr>
      </p:pic>
    </p:spTree>
    <p:extLst>
      <p:ext uri="{BB962C8B-B14F-4D97-AF65-F5344CB8AC3E}">
        <p14:creationId xmlns="" xmlns:p14="http://schemas.microsoft.com/office/powerpoint/2010/main" val="30958947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HoloLens - Holo Lens Studio Demo - Windows 10 - Microsoft HoloLens.mp4">
            <a:hlinkClick r:id="" action="ppaction://media"/>
          </p:cNvPr>
          <p:cNvPicPr>
            <a:picLocks noGrp="1" noRot="1" noChangeAspect="1"/>
          </p:cNvPicPr>
          <p:nvPr>
            <p:ph idx="1"/>
            <a:videoFile r:link="rId1"/>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9" name="Picture 5" descr="C:\Users\Rao Dheeraj\Documents\Screenshot_20160919_023800.png"/>
          <p:cNvPicPr>
            <a:picLocks noChangeAspect="1" noChangeArrowheads="1"/>
          </p:cNvPicPr>
          <p:nvPr/>
        </p:nvPicPr>
        <p:blipFill>
          <a:blip r:embed="rId2"/>
          <a:srcRect/>
          <a:stretch>
            <a:fillRect/>
          </a:stretch>
        </p:blipFill>
        <p:spPr bwMode="auto">
          <a:xfrm>
            <a:off x="0" y="0"/>
            <a:ext cx="4114800" cy="6858000"/>
          </a:xfrm>
          <a:prstGeom prst="rect">
            <a:avLst/>
          </a:prstGeom>
          <a:noFill/>
        </p:spPr>
      </p:pic>
      <p:pic>
        <p:nvPicPr>
          <p:cNvPr id="1030" name="Picture 6" descr="C:\Users\Rao Dheeraj\Documents\Screenshot_20160919_023810.png"/>
          <p:cNvPicPr>
            <a:picLocks noChangeAspect="1" noChangeArrowheads="1"/>
          </p:cNvPicPr>
          <p:nvPr/>
        </p:nvPicPr>
        <p:blipFill>
          <a:blip r:embed="rId3"/>
          <a:srcRect/>
          <a:stretch>
            <a:fillRect/>
          </a:stretch>
        </p:blipFill>
        <p:spPr bwMode="auto">
          <a:xfrm>
            <a:off x="0" y="0"/>
            <a:ext cx="4800600" cy="6858000"/>
          </a:xfrm>
          <a:prstGeom prst="rect">
            <a:avLst/>
          </a:prstGeom>
          <a:noFill/>
        </p:spPr>
      </p:pic>
      <p:pic>
        <p:nvPicPr>
          <p:cNvPr id="1031" name="Picture 7" descr="C:\Users\Rao Dheeraj\Documents\Screenshot_20160919_023800.png"/>
          <p:cNvPicPr>
            <a:picLocks noGrp="1" noChangeAspect="1" noChangeArrowheads="1"/>
          </p:cNvPicPr>
          <p:nvPr>
            <p:ph idx="1"/>
          </p:nvPr>
        </p:nvPicPr>
        <p:blipFill>
          <a:blip r:embed="rId2"/>
          <a:srcRect/>
          <a:stretch>
            <a:fillRect/>
          </a:stretch>
        </p:blipFill>
        <p:spPr bwMode="auto">
          <a:xfrm>
            <a:off x="4800600" y="0"/>
            <a:ext cx="4343400" cy="68580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4" name="Rectangle 3"/>
          <p:cNvSpPr/>
          <p:nvPr/>
        </p:nvSpPr>
        <p:spPr>
          <a:xfrm>
            <a:off x="-1371600" y="2362200"/>
            <a:ext cx="8984767" cy="1569660"/>
          </a:xfrm>
          <a:prstGeom prst="rect">
            <a:avLst/>
          </a:prstGeom>
          <a:noFill/>
          <a:scene3d>
            <a:camera prst="perspectiveHeroicExtremeLeftFacing"/>
            <a:lightRig rig="threePt" dir="t"/>
          </a:scene3d>
          <a:sp3d>
            <a:bevelT/>
          </a:sp3d>
        </p:spPr>
        <p:txBody>
          <a:bodyPr wrap="none" lIns="91440" tIns="45720" rIns="91440" bIns="45720">
            <a:spAutoFit/>
          </a:bodyPr>
          <a:lstStyle/>
          <a:p>
            <a:pPr algn="ctr"/>
            <a:r>
              <a:rPr lang="en-US" sz="9600" b="1" spc="50" dirty="0" smtClean="0">
                <a:ln w="0"/>
                <a:effectLst>
                  <a:innerShdw blurRad="63500" dist="50800" dir="13500000">
                    <a:srgbClr val="000000">
                      <a:alpha val="50000"/>
                    </a:srgbClr>
                  </a:innerShdw>
                </a:effectLst>
              </a:rPr>
              <a:t>THANK YOU!!</a:t>
            </a:r>
            <a:endParaRPr lang="en-US" sz="9600" b="1" spc="50" dirty="0">
              <a:ln w="0"/>
              <a:effectLst>
                <a:innerShdw blurRad="63500" dist="50800" dir="13500000">
                  <a:srgbClr val="000000">
                    <a:alpha val="50000"/>
                  </a:srgbClr>
                </a:innerShdw>
              </a:effectLst>
            </a:endParaRPr>
          </a:p>
        </p:txBody>
      </p:sp>
    </p:spTree>
    <p:extLst>
      <p:ext uri="{BB962C8B-B14F-4D97-AF65-F5344CB8AC3E}">
        <p14:creationId xmlns="" xmlns:p14="http://schemas.microsoft.com/office/powerpoint/2010/main" val="3339845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Content Placeholder 7" descr="show_art_Expanse.jpg"/>
          <p:cNvPicPr>
            <a:picLocks noChangeAspect="1"/>
          </p:cNvPicPr>
          <p:nvPr/>
        </p:nvPicPr>
        <p:blipFill>
          <a:blip r:embed="rId2">
            <a:lum bright="-3000" contrast="12000"/>
          </a:blip>
          <a:stretch>
            <a:fillRect/>
          </a:stretch>
        </p:blipFill>
        <p:spPr>
          <a:xfrm>
            <a:off x="0" y="0"/>
            <a:ext cx="9144000" cy="6858000"/>
          </a:xfrm>
          <a:prstGeom prst="rect">
            <a:avLst/>
          </a:prstGeom>
          <a:effectLst>
            <a:outerShdw blurRad="25400" dir="17880000">
              <a:srgbClr val="000000">
                <a:alpha val="46000"/>
              </a:srgbClr>
            </a:outerShdw>
          </a:effectLst>
        </p:spPr>
      </p:pic>
      <p:sp>
        <p:nvSpPr>
          <p:cNvPr id="5" name="TextBox 4"/>
          <p:cNvSpPr txBox="1"/>
          <p:nvPr/>
        </p:nvSpPr>
        <p:spPr>
          <a:xfrm>
            <a:off x="990600" y="1143000"/>
            <a:ext cx="4857784" cy="1200329"/>
          </a:xfrm>
          <a:prstGeom prst="rect">
            <a:avLst/>
          </a:prstGeom>
          <a:noFill/>
        </p:spPr>
        <p:txBody>
          <a:bodyPr wrap="square" rtlCol="0">
            <a:spAutoFit/>
          </a:bodyPr>
          <a:lstStyle/>
          <a:p>
            <a:r>
              <a:rPr lang="en-IN" sz="7200" b="1" i="1" smtClean="0"/>
              <a:t>SCI-FI...!!!!!</a:t>
            </a:r>
            <a:endParaRPr lang="en-IN" sz="7200" b="1" i="1"/>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My Moviek.mp4">
            <a:hlinkClick r:id="" action="ppaction://media"/>
          </p:cNvPr>
          <p:cNvPicPr>
            <a:picLocks noGrp="1" noRot="1" noChangeAspect="1"/>
          </p:cNvPicPr>
          <p:nvPr>
            <p:ph idx="1"/>
            <a:videoFile r:link="rId1"/>
          </p:nvPr>
        </p:nvPicPr>
        <p:blipFill>
          <a:blip r:embed="rId3"/>
          <a:stretch>
            <a:fillRect/>
          </a:stretch>
        </p:blipFill>
        <p:spPr>
          <a:xfrm>
            <a:off x="-6379" y="-24"/>
            <a:ext cx="915037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Content Placeholder 3" descr="w_tumblr-mo59twvgi01ryqnfwo2-1280.jpg"/>
          <p:cNvPicPr>
            <a:picLocks noChangeAspect="1"/>
          </p:cNvPicPr>
          <p:nvPr/>
        </p:nvPicPr>
        <p:blipFill>
          <a:blip r:embed="rId2"/>
          <a:stretch>
            <a:fillRect/>
          </a:stretch>
        </p:blipFill>
        <p:spPr>
          <a:xfrm>
            <a:off x="0" y="0"/>
            <a:ext cx="9144000" cy="6858000"/>
          </a:xfrm>
          <a:prstGeom prst="rect">
            <a:avLst/>
          </a:prstGeom>
          <a:effectLst>
            <a:outerShdw blurRad="25400" dir="17880000">
              <a:srgbClr val="000000">
                <a:alpha val="46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Content Placeholder 3" descr="1.jpg"/>
          <p:cNvPicPr>
            <a:picLocks noChangeAspect="1"/>
          </p:cNvPicPr>
          <p:nvPr/>
        </p:nvPicPr>
        <p:blipFill>
          <a:blip r:embed="rId2"/>
          <a:stretch>
            <a:fillRect/>
          </a:stretch>
        </p:blipFill>
        <p:spPr>
          <a:xfrm>
            <a:off x="0" y="0"/>
            <a:ext cx="9144000" cy="6858000"/>
          </a:xfrm>
          <a:prstGeom prst="rect">
            <a:avLst/>
          </a:prstGeom>
          <a:effectLst>
            <a:outerShdw blurRad="25400" dir="17880000">
              <a:srgbClr val="000000">
                <a:alpha val="46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hostHide.gif"/>
          <p:cNvPicPr>
            <a:picLocks noChangeAspect="1"/>
          </p:cNvPicPr>
          <p:nvPr/>
        </p:nvPicPr>
        <p:blipFill>
          <a:blip r:embed="rId2"/>
          <a:stretch>
            <a:fillRect/>
          </a:stretch>
        </p:blipFill>
        <p:spPr>
          <a:xfrm>
            <a:off x="0" y="-24"/>
            <a:ext cx="9144000" cy="6858024"/>
          </a:xfrm>
          <a:prstGeom prst="rect">
            <a:avLst/>
          </a:prstGeom>
        </p:spPr>
      </p:pic>
      <p:sp>
        <p:nvSpPr>
          <p:cNvPr id="3" name="Content Placeholder 2"/>
          <p:cNvSpPr>
            <a:spLocks noGrp="1"/>
          </p:cNvSpPr>
          <p:nvPr>
            <p:ph idx="1"/>
          </p:nvPr>
        </p:nvSpPr>
        <p:spPr>
          <a:xfrm>
            <a:off x="357158" y="4714884"/>
            <a:ext cx="8229600" cy="1857388"/>
          </a:xfrm>
        </p:spPr>
        <p:txBody>
          <a:bodyPr>
            <a:normAutofit/>
          </a:bodyPr>
          <a:lstStyle/>
          <a:p>
            <a:pPr>
              <a:buNone/>
            </a:pPr>
            <a:r>
              <a:rPr lang="en-IN" sz="3600" b="1" smtClean="0"/>
              <a:t>They're sort of "photographic ghosts"</a:t>
            </a:r>
            <a:endParaRPr lang="en-IN" sz="3600" b="1"/>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zzie-mcguire-cartoon-confused.gif"/>
          <p:cNvPicPr>
            <a:picLocks noChangeAspect="1"/>
          </p:cNvPicPr>
          <p:nvPr/>
        </p:nvPicPr>
        <p:blipFill>
          <a:blip r:embed="rId2"/>
          <a:stretch>
            <a:fillRect/>
          </a:stretch>
        </p:blipFill>
        <p:spPr>
          <a:xfrm>
            <a:off x="0" y="0"/>
            <a:ext cx="9144000" cy="6858000"/>
          </a:xfrm>
          <a:prstGeom prst="rect">
            <a:avLst/>
          </a:prstGeom>
        </p:spPr>
      </p:pic>
      <p:sp>
        <p:nvSpPr>
          <p:cNvPr id="3" name="Content Placeholder 2"/>
          <p:cNvSpPr>
            <a:spLocks noGrp="1"/>
          </p:cNvSpPr>
          <p:nvPr>
            <p:ph idx="1"/>
          </p:nvPr>
        </p:nvSpPr>
        <p:spPr>
          <a:xfrm>
            <a:off x="428596" y="285728"/>
            <a:ext cx="8229600" cy="1114420"/>
          </a:xfrm>
        </p:spPr>
        <p:txBody>
          <a:bodyPr>
            <a:normAutofit/>
          </a:bodyPr>
          <a:lstStyle/>
          <a:p>
            <a:pPr>
              <a:buNone/>
            </a:pPr>
            <a:r>
              <a:rPr lang="en-IN" sz="5400" b="1" smtClean="0">
                <a:solidFill>
                  <a:schemeClr val="bg1"/>
                </a:solidFill>
              </a:rPr>
              <a:t>    STILL CONFUSE????</a:t>
            </a:r>
            <a:endParaRPr lang="en-IN" sz="5400" b="1">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ao Dheeraj\Desktop\Capture.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1028" name="Picture 4" descr="C:\Users\Rao Dheeraj\Desktop\fibre-optics-banner.jpg"/>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5" name="TextBox 4"/>
          <p:cNvSpPr txBox="1"/>
          <p:nvPr/>
        </p:nvSpPr>
        <p:spPr>
          <a:xfrm rot="20220091">
            <a:off x="3963829" y="4181974"/>
            <a:ext cx="5417694" cy="1446550"/>
          </a:xfrm>
          <a:prstGeom prst="rect">
            <a:avLst/>
          </a:prstGeom>
          <a:noFill/>
        </p:spPr>
        <p:txBody>
          <a:bodyPr wrap="square" rtlCol="0">
            <a:spAutoFit/>
          </a:bodyPr>
          <a:lstStyle/>
          <a:p>
            <a:r>
              <a:rPr lang="en-US" sz="8800" dirty="0" smtClean="0"/>
              <a:t>OPTICS</a:t>
            </a:r>
            <a:endParaRPr lang="en-US" sz="88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
  <TotalTime>371</TotalTime>
  <Words>216</Words>
  <Application>Microsoft Office PowerPoint</Application>
  <PresentationFormat>On-screen Show (4:3)</PresentationFormat>
  <Paragraphs>30</Paragraphs>
  <Slides>26</Slides>
  <Notes>0</Notes>
  <HiddenSlides>0</HiddenSlides>
  <MMClips>6</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Slate</vt:lpstr>
      <vt:lpstr>Slide 1</vt:lpstr>
      <vt:lpstr>HOLOGRAM</vt:lpstr>
      <vt:lpstr>Slide 3</vt:lpstr>
      <vt:lpstr>Slide 4</vt:lpstr>
      <vt:lpstr>Slide 5</vt:lpstr>
      <vt:lpstr>Slide 6</vt:lpstr>
      <vt:lpstr>Slide 7</vt:lpstr>
      <vt:lpstr>Slide 8</vt:lpstr>
      <vt:lpstr>Slide 9</vt:lpstr>
      <vt:lpstr>How does hologram actually work??</vt:lpstr>
      <vt:lpstr>Slide 11</vt:lpstr>
      <vt:lpstr>Slide 12</vt:lpstr>
      <vt:lpstr>Slide 13</vt:lpstr>
      <vt:lpstr>Slide 14</vt:lpstr>
      <vt:lpstr>Slide 15</vt:lpstr>
      <vt:lpstr>Slide 16</vt:lpstr>
      <vt:lpstr>Slide 17</vt:lpstr>
      <vt:lpstr>Slide 18</vt:lpstr>
      <vt:lpstr>DATA COMPRESSION</vt:lpstr>
      <vt:lpstr>HOLOGRAPHIC SCANNERS</vt:lpstr>
      <vt:lpstr>Security in credit cards</vt:lpstr>
      <vt:lpstr>DATA STORAGE</vt:lpstr>
      <vt:lpstr>Holographic lens</vt:lpstr>
      <vt:lpstr>Slide 24</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Young’s double slit experiment</dc:title>
  <dc:creator>aman</dc:creator>
  <cp:lastModifiedBy>Rao Dheeraj</cp:lastModifiedBy>
  <cp:revision>33</cp:revision>
  <dcterms:created xsi:type="dcterms:W3CDTF">2016-09-11T05:35:32Z</dcterms:created>
  <dcterms:modified xsi:type="dcterms:W3CDTF">2016-09-19T09:57:55Z</dcterms:modified>
</cp:coreProperties>
</file>